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12" r:id="rId2"/>
  </p:sldIdLst>
  <p:sldSz cx="9144000" cy="10460038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FA0DB"/>
    <a:srgbClr val="7FA3CF"/>
    <a:srgbClr val="6B95C7"/>
    <a:srgbClr val="4C216D"/>
    <a:srgbClr val="7A0000"/>
    <a:srgbClr val="DE0000"/>
    <a:srgbClr val="5D2884"/>
    <a:srgbClr val="E6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7590" autoAdjust="0"/>
  </p:normalViewPr>
  <p:slideViewPr>
    <p:cSldViewPr showGuides="1">
      <p:cViewPr>
        <p:scale>
          <a:sx n="69" d="100"/>
          <a:sy n="69" d="100"/>
        </p:scale>
        <p:origin x="-2808" y="-72"/>
      </p:cViewPr>
      <p:guideLst>
        <p:guide orient="horz" pos="3295"/>
        <p:guide pos="133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010054279795808"/>
          <c:y val="0.14874202011742285"/>
          <c:w val="0.66254791178475603"/>
          <c:h val="0.75661242902200465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Unternehmensbindung</c:v>
                </c:pt>
              </c:strCache>
            </c:strRef>
          </c:tx>
          <c:spPr>
            <a:gradFill>
              <a:gsLst>
                <a:gs pos="0">
                  <a:schemeClr val="tx2">
                    <a:lumMod val="40000"/>
                    <a:lumOff val="60000"/>
                  </a:schemeClr>
                </a:gs>
                <a:gs pos="100000">
                  <a:srgbClr val="6B95C7"/>
                </a:gs>
              </a:gsLst>
              <a:lin ang="5400000" scaled="0"/>
            </a:gradFill>
          </c:spPr>
          <c:invertIfNegative val="0"/>
          <c:cat>
            <c:strRef>
              <c:f>Tabelle1!$A$2:$A$4</c:f>
              <c:strCache>
                <c:ptCount val="3"/>
                <c:pt idx="0">
                  <c:v>Meier</c:v>
                </c:pt>
                <c:pt idx="1">
                  <c:v>Müller</c:v>
                </c:pt>
                <c:pt idx="2">
                  <c:v>Schulz</c:v>
                </c:pt>
              </c:strCache>
            </c:strRef>
          </c:cat>
          <c:val>
            <c:numRef>
              <c:f>Tabelle1!$B$2:$B$4</c:f>
              <c:numCache>
                <c:formatCode>General</c:formatCode>
                <c:ptCount val="3"/>
                <c:pt idx="0">
                  <c:v>25</c:v>
                </c:pt>
                <c:pt idx="1">
                  <c:v>3</c:v>
                </c:pt>
                <c:pt idx="2">
                  <c:v>5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Aufgabenbindung</c:v>
                </c:pt>
              </c:strCache>
            </c:strRef>
          </c:tx>
          <c:spPr>
            <a:gradFill>
              <a:gsLst>
                <a:gs pos="0">
                  <a:srgbClr val="7030A0"/>
                </a:gs>
                <a:gs pos="100000">
                  <a:srgbClr val="4C216D"/>
                </a:gs>
              </a:gsLst>
              <a:lin ang="5400000" scaled="0"/>
            </a:gradFill>
          </c:spPr>
          <c:invertIfNegative val="0"/>
          <c:cat>
            <c:strRef>
              <c:f>Tabelle1!$A$2:$A$4</c:f>
              <c:strCache>
                <c:ptCount val="3"/>
                <c:pt idx="0">
                  <c:v>Meier</c:v>
                </c:pt>
                <c:pt idx="1">
                  <c:v>Müller</c:v>
                </c:pt>
                <c:pt idx="2">
                  <c:v>Schulz</c:v>
                </c:pt>
              </c:strCache>
            </c:strRef>
          </c:cat>
          <c:val>
            <c:numRef>
              <c:f>Tabelle1!$C$2:$C$4</c:f>
              <c:numCache>
                <c:formatCode>General</c:formatCode>
                <c:ptCount val="3"/>
                <c:pt idx="0">
                  <c:v>25</c:v>
                </c:pt>
                <c:pt idx="1">
                  <c:v>3</c:v>
                </c:pt>
                <c:pt idx="2">
                  <c:v>5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Teambindung</c:v>
                </c:pt>
              </c:strCache>
            </c:strRef>
          </c:tx>
          <c:invertIfNegative val="0"/>
          <c:cat>
            <c:strRef>
              <c:f>Tabelle1!$A$2:$A$4</c:f>
              <c:strCache>
                <c:ptCount val="3"/>
                <c:pt idx="0">
                  <c:v>Meier</c:v>
                </c:pt>
                <c:pt idx="1">
                  <c:v>Müller</c:v>
                </c:pt>
                <c:pt idx="2">
                  <c:v>Schulz</c:v>
                </c:pt>
              </c:strCache>
            </c:strRef>
          </c:cat>
          <c:val>
            <c:numRef>
              <c:f>Tabelle1!$D$2:$D$4</c:f>
              <c:numCache>
                <c:formatCode>General</c:formatCode>
                <c:ptCount val="3"/>
                <c:pt idx="0">
                  <c:v>25</c:v>
                </c:pt>
                <c:pt idx="1">
                  <c:v>5</c:v>
                </c:pt>
                <c:pt idx="2">
                  <c:v>65</c:v>
                </c:pt>
              </c:numCache>
            </c:numRef>
          </c:val>
        </c:ser>
        <c:ser>
          <c:idx val="3"/>
          <c:order val="3"/>
          <c:tx>
            <c:strRef>
              <c:f>Tabelle1!$E$1</c:f>
              <c:strCache>
                <c:ptCount val="1"/>
                <c:pt idx="0">
                  <c:v>Vorgesetztenbindung</c:v>
                </c:pt>
              </c:strCache>
            </c:strRef>
          </c:tx>
          <c:spPr>
            <a:gradFill>
              <a:gsLst>
                <a:gs pos="0">
                  <a:srgbClr val="C00000"/>
                </a:gs>
                <a:gs pos="100000">
                  <a:srgbClr val="7A0000"/>
                </a:gs>
              </a:gsLst>
              <a:lin ang="5400000" scaled="0"/>
            </a:gradFill>
          </c:spPr>
          <c:invertIfNegative val="0"/>
          <c:cat>
            <c:strRef>
              <c:f>Tabelle1!$A$2:$A$4</c:f>
              <c:strCache>
                <c:ptCount val="3"/>
                <c:pt idx="0">
                  <c:v>Meier</c:v>
                </c:pt>
                <c:pt idx="1">
                  <c:v>Müller</c:v>
                </c:pt>
                <c:pt idx="2">
                  <c:v>Schulz</c:v>
                </c:pt>
              </c:strCache>
            </c:strRef>
          </c:cat>
          <c:val>
            <c:numRef>
              <c:f>Tabelle1!$E$2:$E$4</c:f>
              <c:numCache>
                <c:formatCode>General</c:formatCode>
                <c:ptCount val="3"/>
                <c:pt idx="0">
                  <c:v>24</c:v>
                </c:pt>
                <c:pt idx="1">
                  <c:v>50</c:v>
                </c:pt>
                <c:pt idx="2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95473024"/>
        <c:axId val="43357312"/>
      </c:barChart>
      <c:catAx>
        <c:axId val="95473024"/>
        <c:scaling>
          <c:orientation val="minMax"/>
        </c:scaling>
        <c:delete val="0"/>
        <c:axPos val="l"/>
        <c:majorTickMark val="none"/>
        <c:minorTickMark val="none"/>
        <c:tickLblPos val="nextTo"/>
        <c:crossAx val="43357312"/>
        <c:crosses val="autoZero"/>
        <c:auto val="1"/>
        <c:lblAlgn val="ctr"/>
        <c:lblOffset val="100"/>
        <c:tickLblSkip val="1"/>
        <c:noMultiLvlLbl val="0"/>
      </c:catAx>
      <c:valAx>
        <c:axId val="43357312"/>
        <c:scaling>
          <c:orientation val="minMax"/>
          <c:max val="100"/>
        </c:scaling>
        <c:delete val="0"/>
        <c:axPos val="b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one"/>
        <c:spPr>
          <a:ln>
            <a:noFill/>
          </a:ln>
        </c:spPr>
        <c:crossAx val="9547302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"/>
          <c:y val="2.0280019685039362E-2"/>
          <c:w val="0.92724399139234925"/>
          <c:h val="0.14641276188699692"/>
        </c:manualLayout>
      </c:layout>
      <c:overlay val="0"/>
      <c:txPr>
        <a:bodyPr/>
        <a:lstStyle/>
        <a:p>
          <a:pPr>
            <a:defRPr sz="1400"/>
          </a:pPr>
          <a:endParaRPr lang="de-DE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3657759195213781"/>
          <c:y val="0.24723588825952264"/>
          <c:w val="0.66254791178475603"/>
          <c:h val="0.75276411174047742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Unternehmen</c:v>
                </c:pt>
              </c:strCache>
            </c:strRef>
          </c:tx>
          <c:spPr>
            <a:gradFill>
              <a:gsLst>
                <a:gs pos="0">
                  <a:schemeClr val="tx2">
                    <a:lumMod val="40000"/>
                    <a:lumOff val="60000"/>
                  </a:schemeClr>
                </a:gs>
                <a:gs pos="100000">
                  <a:srgbClr val="6B95C7"/>
                </a:gs>
              </a:gsLst>
              <a:lin ang="5400000" scaled="0"/>
            </a:gradFill>
          </c:spPr>
          <c:invertIfNegative val="0"/>
          <c:cat>
            <c:strRef>
              <c:f>Tabelle1!$A$2</c:f>
              <c:strCache>
                <c:ptCount val="1"/>
                <c:pt idx="0">
                  <c:v>XY GmbH</c:v>
                </c:pt>
              </c:strCache>
            </c:strRef>
          </c:cat>
          <c:val>
            <c:numRef>
              <c:f>Tabelle1!$B$2</c:f>
              <c:numCache>
                <c:formatCode>General</c:formatCode>
                <c:ptCount val="1"/>
                <c:pt idx="0">
                  <c:v>10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Aufgabe</c:v>
                </c:pt>
              </c:strCache>
            </c:strRef>
          </c:tx>
          <c:spPr>
            <a:gradFill>
              <a:gsLst>
                <a:gs pos="0">
                  <a:srgbClr val="7030A0"/>
                </a:gs>
                <a:gs pos="100000">
                  <a:srgbClr val="4C216D"/>
                </a:gs>
              </a:gsLst>
              <a:lin ang="5400000" scaled="0"/>
            </a:gradFill>
          </c:spPr>
          <c:invertIfNegative val="0"/>
          <c:cat>
            <c:strRef>
              <c:f>Tabelle1!$A$2</c:f>
              <c:strCache>
                <c:ptCount val="1"/>
                <c:pt idx="0">
                  <c:v>XY GmbH</c:v>
                </c:pt>
              </c:strCache>
            </c:strRef>
          </c:cat>
          <c:val>
            <c:numRef>
              <c:f>Tabelle1!$C$2</c:f>
              <c:numCache>
                <c:formatCode>General</c:formatCode>
                <c:ptCount val="1"/>
                <c:pt idx="0">
                  <c:v>15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Team</c:v>
                </c:pt>
              </c:strCache>
            </c:strRef>
          </c:tx>
          <c:invertIfNegative val="0"/>
          <c:cat>
            <c:strRef>
              <c:f>Tabelle1!$A$2</c:f>
              <c:strCache>
                <c:ptCount val="1"/>
                <c:pt idx="0">
                  <c:v>XY GmbH</c:v>
                </c:pt>
              </c:strCache>
            </c:strRef>
          </c:cat>
          <c:val>
            <c:numRef>
              <c:f>Tabelle1!$D$2</c:f>
              <c:numCache>
                <c:formatCode>General</c:formatCode>
                <c:ptCount val="1"/>
                <c:pt idx="0">
                  <c:v>5</c:v>
                </c:pt>
              </c:numCache>
            </c:numRef>
          </c:val>
        </c:ser>
        <c:ser>
          <c:idx val="3"/>
          <c:order val="3"/>
          <c:tx>
            <c:strRef>
              <c:f>Tabelle1!$E$1</c:f>
              <c:strCache>
                <c:ptCount val="1"/>
                <c:pt idx="0">
                  <c:v>Vorgesetzter</c:v>
                </c:pt>
              </c:strCache>
            </c:strRef>
          </c:tx>
          <c:spPr>
            <a:gradFill>
              <a:gsLst>
                <a:gs pos="0">
                  <a:srgbClr val="C00000"/>
                </a:gs>
                <a:gs pos="100000">
                  <a:srgbClr val="7A0000"/>
                </a:gs>
              </a:gsLst>
              <a:lin ang="5400000" scaled="0"/>
            </a:gradFill>
          </c:spPr>
          <c:invertIfNegative val="0"/>
          <c:cat>
            <c:strRef>
              <c:f>Tabelle1!$A$2</c:f>
              <c:strCache>
                <c:ptCount val="1"/>
                <c:pt idx="0">
                  <c:v>XY GmbH</c:v>
                </c:pt>
              </c:strCache>
            </c:strRef>
          </c:cat>
          <c:val>
            <c:numRef>
              <c:f>Tabelle1!$E$2</c:f>
              <c:numCache>
                <c:formatCode>General</c:formatCode>
                <c:ptCount val="1"/>
                <c:pt idx="0">
                  <c:v>20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67574784"/>
        <c:axId val="67588864"/>
      </c:barChart>
      <c:catAx>
        <c:axId val="67574784"/>
        <c:scaling>
          <c:orientation val="minMax"/>
        </c:scaling>
        <c:delete val="0"/>
        <c:axPos val="l"/>
        <c:majorTickMark val="none"/>
        <c:minorTickMark val="none"/>
        <c:tickLblPos val="nextTo"/>
        <c:crossAx val="67588864"/>
        <c:crosses val="autoZero"/>
        <c:auto val="1"/>
        <c:lblAlgn val="ctr"/>
        <c:lblOffset val="100"/>
        <c:noMultiLvlLbl val="0"/>
      </c:catAx>
      <c:valAx>
        <c:axId val="67588864"/>
        <c:scaling>
          <c:orientation val="minMax"/>
          <c:max val="100"/>
        </c:scaling>
        <c:delete val="0"/>
        <c:axPos val="b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one"/>
        <c:spPr>
          <a:ln>
            <a:noFill/>
          </a:ln>
        </c:spPr>
        <c:crossAx val="6757478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"/>
          <c:y val="2.0280019685039362E-2"/>
          <c:w val="0.92724399139234925"/>
          <c:h val="0.12193996062992127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010054279795808"/>
          <c:y val="0.14874202011742285"/>
          <c:w val="0.66254791178475603"/>
          <c:h val="0.75661242902200465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Unternehmensbindung</c:v>
                </c:pt>
              </c:strCache>
            </c:strRef>
          </c:tx>
          <c:spPr>
            <a:gradFill>
              <a:gsLst>
                <a:gs pos="0">
                  <a:schemeClr val="tx2">
                    <a:lumMod val="40000"/>
                    <a:lumOff val="60000"/>
                  </a:schemeClr>
                </a:gs>
                <a:gs pos="100000">
                  <a:srgbClr val="6B95C7"/>
                </a:gs>
              </a:gsLst>
              <a:lin ang="5400000" scaled="0"/>
            </a:gradFill>
          </c:spPr>
          <c:invertIfNegative val="0"/>
          <c:cat>
            <c:strRef>
              <c:f>Tabelle1!$A$2:$A$4</c:f>
              <c:strCache>
                <c:ptCount val="3"/>
                <c:pt idx="0">
                  <c:v>Meier</c:v>
                </c:pt>
                <c:pt idx="1">
                  <c:v>Müller</c:v>
                </c:pt>
                <c:pt idx="2">
                  <c:v>Schulz</c:v>
                </c:pt>
              </c:strCache>
            </c:strRef>
          </c:cat>
          <c:val>
            <c:numRef>
              <c:f>Tabelle1!$B$2:$B$4</c:f>
              <c:numCache>
                <c:formatCode>General</c:formatCode>
                <c:ptCount val="3"/>
                <c:pt idx="0">
                  <c:v>10</c:v>
                </c:pt>
                <c:pt idx="1">
                  <c:v>3</c:v>
                </c:pt>
                <c:pt idx="2">
                  <c:v>5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Aufgabenbindung</c:v>
                </c:pt>
              </c:strCache>
            </c:strRef>
          </c:tx>
          <c:spPr>
            <a:gradFill>
              <a:gsLst>
                <a:gs pos="0">
                  <a:srgbClr val="7030A0"/>
                </a:gs>
                <a:gs pos="100000">
                  <a:srgbClr val="4C216D"/>
                </a:gs>
              </a:gsLst>
              <a:lin ang="5400000" scaled="0"/>
            </a:gradFill>
          </c:spPr>
          <c:invertIfNegative val="0"/>
          <c:cat>
            <c:strRef>
              <c:f>Tabelle1!$A$2:$A$4</c:f>
              <c:strCache>
                <c:ptCount val="3"/>
                <c:pt idx="0">
                  <c:v>Meier</c:v>
                </c:pt>
                <c:pt idx="1">
                  <c:v>Müller</c:v>
                </c:pt>
                <c:pt idx="2">
                  <c:v>Schulz</c:v>
                </c:pt>
              </c:strCache>
            </c:strRef>
          </c:cat>
          <c:val>
            <c:numRef>
              <c:f>Tabelle1!$C$2:$C$4</c:f>
              <c:numCache>
                <c:formatCode>General</c:formatCode>
                <c:ptCount val="3"/>
                <c:pt idx="0">
                  <c:v>15</c:v>
                </c:pt>
                <c:pt idx="1">
                  <c:v>3</c:v>
                </c:pt>
                <c:pt idx="2">
                  <c:v>5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Teambindung</c:v>
                </c:pt>
              </c:strCache>
            </c:strRef>
          </c:tx>
          <c:invertIfNegative val="0"/>
          <c:cat>
            <c:strRef>
              <c:f>Tabelle1!$A$2:$A$4</c:f>
              <c:strCache>
                <c:ptCount val="3"/>
                <c:pt idx="0">
                  <c:v>Meier</c:v>
                </c:pt>
                <c:pt idx="1">
                  <c:v>Müller</c:v>
                </c:pt>
                <c:pt idx="2">
                  <c:v>Schulz</c:v>
                </c:pt>
              </c:strCache>
            </c:strRef>
          </c:cat>
          <c:val>
            <c:numRef>
              <c:f>Tabelle1!$D$2:$D$4</c:f>
              <c:numCache>
                <c:formatCode>General</c:formatCode>
                <c:ptCount val="3"/>
                <c:pt idx="0">
                  <c:v>5</c:v>
                </c:pt>
                <c:pt idx="1">
                  <c:v>5</c:v>
                </c:pt>
                <c:pt idx="2">
                  <c:v>5</c:v>
                </c:pt>
              </c:numCache>
            </c:numRef>
          </c:val>
        </c:ser>
        <c:ser>
          <c:idx val="3"/>
          <c:order val="3"/>
          <c:tx>
            <c:strRef>
              <c:f>Tabelle1!$E$1</c:f>
              <c:strCache>
                <c:ptCount val="1"/>
                <c:pt idx="0">
                  <c:v>Vorgesetztenbindung</c:v>
                </c:pt>
              </c:strCache>
            </c:strRef>
          </c:tx>
          <c:spPr>
            <a:gradFill>
              <a:gsLst>
                <a:gs pos="0">
                  <a:srgbClr val="C00000"/>
                </a:gs>
                <a:gs pos="100000">
                  <a:srgbClr val="7A0000"/>
                </a:gs>
              </a:gsLst>
              <a:lin ang="5400000" scaled="0"/>
            </a:gradFill>
          </c:spPr>
          <c:invertIfNegative val="0"/>
          <c:cat>
            <c:strRef>
              <c:f>Tabelle1!$A$2:$A$4</c:f>
              <c:strCache>
                <c:ptCount val="3"/>
                <c:pt idx="0">
                  <c:v>Meier</c:v>
                </c:pt>
                <c:pt idx="1">
                  <c:v>Müller</c:v>
                </c:pt>
                <c:pt idx="2">
                  <c:v>Schulz</c:v>
                </c:pt>
              </c:strCache>
            </c:strRef>
          </c:cat>
          <c:val>
            <c:numRef>
              <c:f>Tabelle1!$E$2:$E$4</c:f>
              <c:numCache>
                <c:formatCode>General</c:formatCode>
                <c:ptCount val="3"/>
                <c:pt idx="0">
                  <c:v>20</c:v>
                </c:pt>
                <c:pt idx="1">
                  <c:v>20</c:v>
                </c:pt>
                <c:pt idx="2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64039552"/>
        <c:axId val="64045440"/>
      </c:barChart>
      <c:catAx>
        <c:axId val="64039552"/>
        <c:scaling>
          <c:orientation val="minMax"/>
        </c:scaling>
        <c:delete val="0"/>
        <c:axPos val="l"/>
        <c:majorTickMark val="none"/>
        <c:minorTickMark val="none"/>
        <c:tickLblPos val="nextTo"/>
        <c:crossAx val="64045440"/>
        <c:crosses val="autoZero"/>
        <c:auto val="1"/>
        <c:lblAlgn val="ctr"/>
        <c:lblOffset val="100"/>
        <c:tickLblSkip val="1"/>
        <c:noMultiLvlLbl val="0"/>
      </c:catAx>
      <c:valAx>
        <c:axId val="64045440"/>
        <c:scaling>
          <c:orientation val="minMax"/>
          <c:max val="100"/>
        </c:scaling>
        <c:delete val="0"/>
        <c:axPos val="b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one"/>
        <c:spPr>
          <a:ln>
            <a:noFill/>
          </a:ln>
        </c:spPr>
        <c:crossAx val="6403955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"/>
          <c:y val="2.0280019685039362E-2"/>
          <c:w val="0.92724399139234925"/>
          <c:h val="0.12193996062992127"/>
        </c:manualLayout>
      </c:layout>
      <c:overlay val="0"/>
      <c:txPr>
        <a:bodyPr/>
        <a:lstStyle/>
        <a:p>
          <a:pPr>
            <a:defRPr sz="1400"/>
          </a:pPr>
          <a:endParaRPr lang="de-DE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976862-E27B-40CB-9936-9078D29CBC81}" type="datetimeFigureOut">
              <a:rPr lang="de-DE" smtClean="0"/>
              <a:t>06.09.2014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930400" y="685800"/>
            <a:ext cx="29972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EA3A68-E9A4-4034-906E-6B337ABE2E6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915601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3249392"/>
            <a:ext cx="7772400" cy="2242129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5927355"/>
            <a:ext cx="6400800" cy="267312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4E4A5-AD7C-4B0B-97D4-E68B844D8A53}" type="datetimeFigureOut">
              <a:rPr lang="de-DE" smtClean="0"/>
              <a:t>06.09.2014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09BA9-8A39-45D8-886A-E5CAE41F6D2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4857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4E4A5-AD7C-4B0B-97D4-E68B844D8A53}" type="datetimeFigureOut">
              <a:rPr lang="de-DE" smtClean="0"/>
              <a:t>06.09.2014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09BA9-8A39-45D8-886A-E5CAE41F6D2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6401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418887"/>
            <a:ext cx="2057400" cy="8924931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418887"/>
            <a:ext cx="6019800" cy="8924931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4E4A5-AD7C-4B0B-97D4-E68B844D8A53}" type="datetimeFigureOut">
              <a:rPr lang="de-DE" smtClean="0"/>
              <a:t>06.09.2014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09BA9-8A39-45D8-886A-E5CAE41F6D2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066482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olie 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platzhalter 9"/>
          <p:cNvSpPr>
            <a:spLocks noGrp="1"/>
          </p:cNvSpPr>
          <p:nvPr>
            <p:ph type="body" sz="quarter" idx="11" hasCustomPrompt="1"/>
          </p:nvPr>
        </p:nvSpPr>
        <p:spPr>
          <a:xfrm>
            <a:off x="450000" y="1647251"/>
            <a:ext cx="8528900" cy="46166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spcBef>
                <a:spcPts val="600"/>
              </a:spcBef>
              <a:buNone/>
              <a:defRPr lang="de-DE" sz="2400" b="1" i="0" baseline="0" dirty="0">
                <a:solidFill>
                  <a:srgbClr val="0E275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e-DE" dirty="0" smtClean="0">
                <a:latin typeface="+mj-lt"/>
              </a:rPr>
              <a:t>Kapitelüberschrift / Thema</a:t>
            </a:r>
            <a:endParaRPr lang="de-DE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3"/>
          </p:nvPr>
        </p:nvSpPr>
        <p:spPr>
          <a:xfrm>
            <a:off x="450000" y="3019958"/>
            <a:ext cx="8528900" cy="1923604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buNone/>
              <a:defRPr sz="2200" baseline="0">
                <a:solidFill>
                  <a:schemeClr val="tx1"/>
                </a:solidFill>
              </a:defRPr>
            </a:lvl1pPr>
            <a:lvl2pPr marL="360000" indent="-360000">
              <a:spcBef>
                <a:spcPts val="900"/>
              </a:spcBef>
              <a:buFont typeface="Wingdings 2" pitchFamily="18" charset="2"/>
              <a:buChar char="¡"/>
              <a:defRPr sz="2200" baseline="0"/>
            </a:lvl2pPr>
            <a:lvl3pPr marL="720000" indent="-270000">
              <a:spcBef>
                <a:spcPts val="900"/>
              </a:spcBef>
              <a:buFont typeface="Wingdings 2" pitchFamily="18" charset="2"/>
              <a:buChar char="¡"/>
              <a:defRPr sz="1800" baseline="0"/>
            </a:lvl3pPr>
            <a:lvl4pPr marL="990000" indent="-270000">
              <a:spcBef>
                <a:spcPts val="600"/>
              </a:spcBef>
              <a:buFont typeface="Wingdings 2" pitchFamily="18" charset="2"/>
              <a:buChar char="¡"/>
              <a:defRPr sz="1600" baseline="0">
                <a:solidFill>
                  <a:schemeClr val="tx1"/>
                </a:solidFill>
              </a:defRPr>
            </a:lvl4pPr>
            <a:lvl5pPr marL="1170000" indent="-180000">
              <a:spcBef>
                <a:spcPts val="600"/>
              </a:spcBef>
              <a:buFont typeface="Wingdings 2" pitchFamily="18" charset="2"/>
              <a:buChar char="¡"/>
              <a:defRPr sz="1600" baseline="0"/>
            </a:lvl5pPr>
          </a:lstStyle>
          <a:p>
            <a:pPr lvl="0"/>
            <a:r>
              <a:rPr lang="de-DE" dirty="0" smtClean="0"/>
              <a:t>Text</a:t>
            </a:r>
          </a:p>
          <a:p>
            <a:pPr lvl="1"/>
            <a:r>
              <a:rPr lang="de-DE" dirty="0" smtClean="0"/>
              <a:t>Aufzählung Erste Ebene</a:t>
            </a:r>
          </a:p>
          <a:p>
            <a:pPr lvl="2"/>
            <a:r>
              <a:rPr lang="de-DE" dirty="0" smtClean="0"/>
              <a:t>Zweite Ebene</a:t>
            </a:r>
          </a:p>
          <a:p>
            <a:pPr lvl="3"/>
            <a:r>
              <a:rPr lang="de-DE" dirty="0" smtClean="0"/>
              <a:t>Dritte Ebene</a:t>
            </a:r>
          </a:p>
          <a:p>
            <a:pPr lvl="4"/>
            <a:r>
              <a:rPr lang="de-DE" dirty="0" smtClean="0"/>
              <a:t>Vierte Ebene</a:t>
            </a:r>
            <a:endParaRPr lang="de-DE" dirty="0"/>
          </a:p>
        </p:txBody>
      </p:sp>
      <p:sp>
        <p:nvSpPr>
          <p:cNvPr id="9" name="Textplatzhalter 9"/>
          <p:cNvSpPr>
            <a:spLocks noGrp="1"/>
          </p:cNvSpPr>
          <p:nvPr>
            <p:ph type="body" sz="quarter" idx="14" hasCustomPrompt="1"/>
          </p:nvPr>
        </p:nvSpPr>
        <p:spPr>
          <a:xfrm>
            <a:off x="450000" y="233209"/>
            <a:ext cx="8528900" cy="461665"/>
          </a:xfrm>
          <a:prstGeom prst="rect">
            <a:avLst/>
          </a:prstGeom>
        </p:spPr>
        <p:txBody>
          <a:bodyPr wrap="square" lIns="0">
            <a:spAutoFit/>
          </a:bodyPr>
          <a:lstStyle>
            <a:lvl1pPr marL="0" indent="0">
              <a:spcBef>
                <a:spcPts val="600"/>
              </a:spcBef>
              <a:buNone/>
              <a:defRPr lang="de-DE" sz="2400" b="0" i="0" baseline="0" dirty="0">
                <a:solidFill>
                  <a:srgbClr val="0E275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e-DE" dirty="0" smtClean="0">
                <a:latin typeface="+mj-lt"/>
              </a:rPr>
              <a:t>Kapitel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22705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4E4A5-AD7C-4B0B-97D4-E68B844D8A53}" type="datetimeFigureOut">
              <a:rPr lang="de-DE" smtClean="0"/>
              <a:t>06.09.2014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09BA9-8A39-45D8-886A-E5CAE41F6D2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03621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6721544"/>
            <a:ext cx="7772400" cy="207748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4433411"/>
            <a:ext cx="7772400" cy="2288133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4E4A5-AD7C-4B0B-97D4-E68B844D8A53}" type="datetimeFigureOut">
              <a:rPr lang="de-DE" smtClean="0"/>
              <a:t>06.09.2014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09BA9-8A39-45D8-886A-E5CAE41F6D2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73391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2440676"/>
            <a:ext cx="4038600" cy="690314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2440676"/>
            <a:ext cx="4038600" cy="690314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4E4A5-AD7C-4B0B-97D4-E68B844D8A53}" type="datetimeFigureOut">
              <a:rPr lang="de-DE" smtClean="0"/>
              <a:t>06.09.2014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09BA9-8A39-45D8-886A-E5CAE41F6D2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73162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2341403"/>
            <a:ext cx="4040188" cy="97578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3317188"/>
            <a:ext cx="4040188" cy="602662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6" y="2341403"/>
            <a:ext cx="4041775" cy="97578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6" y="3317188"/>
            <a:ext cx="4041775" cy="602662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4E4A5-AD7C-4B0B-97D4-E68B844D8A53}" type="datetimeFigureOut">
              <a:rPr lang="de-DE" smtClean="0"/>
              <a:t>06.09.2014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09BA9-8A39-45D8-886A-E5CAE41F6D2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75671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4E4A5-AD7C-4B0B-97D4-E68B844D8A53}" type="datetimeFigureOut">
              <a:rPr lang="de-DE" smtClean="0"/>
              <a:t>06.09.2014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09BA9-8A39-45D8-886A-E5CAE41F6D2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9883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4E4A5-AD7C-4B0B-97D4-E68B844D8A53}" type="datetimeFigureOut">
              <a:rPr lang="de-DE" smtClean="0"/>
              <a:t>06.09.2014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09BA9-8A39-45D8-886A-E5CAE41F6D2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6860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1" y="416465"/>
            <a:ext cx="3008313" cy="177239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416465"/>
            <a:ext cx="5111750" cy="892735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1" y="2188861"/>
            <a:ext cx="3008313" cy="715495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4E4A5-AD7C-4B0B-97D4-E68B844D8A53}" type="datetimeFigureOut">
              <a:rPr lang="de-DE" smtClean="0"/>
              <a:t>06.09.2014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09BA9-8A39-45D8-886A-E5CAE41F6D2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7682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7322026"/>
            <a:ext cx="5486400" cy="86440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934624"/>
            <a:ext cx="5486400" cy="627602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8186433"/>
            <a:ext cx="5486400" cy="122760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4E4A5-AD7C-4B0B-97D4-E68B844D8A53}" type="datetimeFigureOut">
              <a:rPr lang="de-DE" smtClean="0"/>
              <a:t>06.09.2014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09BA9-8A39-45D8-886A-E5CAE41F6D2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58055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418886"/>
            <a:ext cx="8229600" cy="17433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2440676"/>
            <a:ext cx="8229600" cy="69031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9694906"/>
            <a:ext cx="2133600" cy="5569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A4E4A5-AD7C-4B0B-97D4-E68B844D8A53}" type="datetimeFigureOut">
              <a:rPr lang="de-DE" smtClean="0"/>
              <a:t>06.09.2014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9694906"/>
            <a:ext cx="2895600" cy="5569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9694906"/>
            <a:ext cx="2133600" cy="5569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A09BA9-8A39-45D8-886A-E5CAE41F6D2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66501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hteck 20"/>
          <p:cNvSpPr/>
          <p:nvPr/>
        </p:nvSpPr>
        <p:spPr>
          <a:xfrm>
            <a:off x="971600" y="140678"/>
            <a:ext cx="6984776" cy="9697854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t" anchorCtr="1">
            <a:noAutofit/>
          </a:bodyPr>
          <a:lstStyle/>
          <a:p>
            <a:pPr algn="ctr">
              <a:buNone/>
            </a:pPr>
            <a:r>
              <a:rPr lang="de-DE" sz="4000" dirty="0" err="1" smtClean="0"/>
              <a:t>Relationship</a:t>
            </a:r>
            <a:r>
              <a:rPr lang="de-DE" sz="4000" dirty="0" smtClean="0"/>
              <a:t> Analyzer</a:t>
            </a:r>
            <a:endParaRPr lang="de-DE" sz="4000" dirty="0"/>
          </a:p>
        </p:txBody>
      </p:sp>
      <p:sp>
        <p:nvSpPr>
          <p:cNvPr id="10" name="Rechteck 9"/>
          <p:cNvSpPr/>
          <p:nvPr/>
        </p:nvSpPr>
        <p:spPr>
          <a:xfrm>
            <a:off x="1115616" y="1013206"/>
            <a:ext cx="6696744" cy="2848662"/>
          </a:xfrm>
          <a:prstGeom prst="rect">
            <a:avLst/>
          </a:prstGeom>
          <a:solidFill>
            <a:schemeClr val="bg1"/>
          </a:solidFill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t" anchorCtr="1">
            <a:noAutofit/>
          </a:bodyPr>
          <a:lstStyle/>
          <a:p>
            <a:pPr algn="ctr">
              <a:buNone/>
            </a:pPr>
            <a:endParaRPr lang="de-DE" sz="4000" dirty="0"/>
          </a:p>
        </p:txBody>
      </p:sp>
      <p:graphicFrame>
        <p:nvGraphicFramePr>
          <p:cNvPr id="5" name="Diagramm 4"/>
          <p:cNvGraphicFramePr/>
          <p:nvPr>
            <p:extLst>
              <p:ext uri="{D42A27DB-BD31-4B8C-83A1-F6EECF244321}">
                <p14:modId xmlns:p14="http://schemas.microsoft.com/office/powerpoint/2010/main" val="1997378522"/>
              </p:ext>
            </p:extLst>
          </p:nvPr>
        </p:nvGraphicFramePr>
        <p:xfrm>
          <a:off x="1115616" y="1339150"/>
          <a:ext cx="7209865" cy="25947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feld 5"/>
          <p:cNvSpPr txBox="1"/>
          <p:nvPr/>
        </p:nvSpPr>
        <p:spPr>
          <a:xfrm>
            <a:off x="2001974" y="1013205"/>
            <a:ext cx="487428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200" dirty="0" smtClean="0"/>
              <a:t>Bindungsangebot auf individueller Ebene</a:t>
            </a:r>
            <a:endParaRPr lang="de-DE" sz="2200" dirty="0"/>
          </a:p>
        </p:txBody>
      </p:sp>
      <p:sp>
        <p:nvSpPr>
          <p:cNvPr id="12" name="Textfeld 11"/>
          <p:cNvSpPr txBox="1"/>
          <p:nvPr/>
        </p:nvSpPr>
        <p:spPr>
          <a:xfrm>
            <a:off x="6207243" y="9838531"/>
            <a:ext cx="17491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/>
              <a:t>© Wolf I.O. Group GmbH</a:t>
            </a:r>
            <a:endParaRPr lang="de-DE" sz="1200" dirty="0"/>
          </a:p>
        </p:txBody>
      </p:sp>
      <p:sp>
        <p:nvSpPr>
          <p:cNvPr id="15" name="Rechteck 14"/>
          <p:cNvSpPr/>
          <p:nvPr/>
        </p:nvSpPr>
        <p:spPr>
          <a:xfrm>
            <a:off x="1115616" y="4141205"/>
            <a:ext cx="6696744" cy="2416615"/>
          </a:xfrm>
          <a:prstGeom prst="rect">
            <a:avLst/>
          </a:prstGeom>
          <a:solidFill>
            <a:schemeClr val="bg1"/>
          </a:solidFill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t" anchorCtr="1">
            <a:noAutofit/>
          </a:bodyPr>
          <a:lstStyle/>
          <a:p>
            <a:pPr algn="ctr">
              <a:buNone/>
            </a:pPr>
            <a:endParaRPr lang="de-DE" sz="4000" dirty="0"/>
          </a:p>
        </p:txBody>
      </p:sp>
      <p:sp>
        <p:nvSpPr>
          <p:cNvPr id="16" name="Rechteck 15"/>
          <p:cNvSpPr/>
          <p:nvPr/>
        </p:nvSpPr>
        <p:spPr>
          <a:xfrm>
            <a:off x="1115616" y="6845852"/>
            <a:ext cx="6696744" cy="2848663"/>
          </a:xfrm>
          <a:prstGeom prst="rect">
            <a:avLst/>
          </a:prstGeom>
          <a:solidFill>
            <a:schemeClr val="bg1"/>
          </a:solidFill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t" anchorCtr="1">
            <a:noAutofit/>
          </a:bodyPr>
          <a:lstStyle/>
          <a:p>
            <a:pPr algn="ctr">
              <a:buNone/>
            </a:pPr>
            <a:endParaRPr lang="de-DE" sz="4000" dirty="0"/>
          </a:p>
        </p:txBody>
      </p:sp>
      <p:graphicFrame>
        <p:nvGraphicFramePr>
          <p:cNvPr id="17" name="Diagramm 16"/>
          <p:cNvGraphicFramePr/>
          <p:nvPr>
            <p:extLst>
              <p:ext uri="{D42A27DB-BD31-4B8C-83A1-F6EECF244321}">
                <p14:modId xmlns:p14="http://schemas.microsoft.com/office/powerpoint/2010/main" val="1549859713"/>
              </p:ext>
            </p:extLst>
          </p:nvPr>
        </p:nvGraphicFramePr>
        <p:xfrm>
          <a:off x="1115616" y="4439735"/>
          <a:ext cx="7209865" cy="1900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8" name="Textfeld 17"/>
          <p:cNvSpPr txBox="1"/>
          <p:nvPr/>
        </p:nvSpPr>
        <p:spPr>
          <a:xfrm>
            <a:off x="2001973" y="4109548"/>
            <a:ext cx="414921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200" dirty="0" smtClean="0"/>
              <a:t>Bindungsangebot der Organisation</a:t>
            </a:r>
            <a:endParaRPr lang="de-DE" sz="2200" dirty="0"/>
          </a:p>
        </p:txBody>
      </p:sp>
      <p:graphicFrame>
        <p:nvGraphicFramePr>
          <p:cNvPr id="19" name="Diagramm 18"/>
          <p:cNvGraphicFramePr/>
          <p:nvPr>
            <p:extLst>
              <p:ext uri="{D42A27DB-BD31-4B8C-83A1-F6EECF244321}">
                <p14:modId xmlns:p14="http://schemas.microsoft.com/office/powerpoint/2010/main" val="1309477454"/>
              </p:ext>
            </p:extLst>
          </p:nvPr>
        </p:nvGraphicFramePr>
        <p:xfrm>
          <a:off x="1115616" y="7171797"/>
          <a:ext cx="7209865" cy="25947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0" name="Textfeld 19"/>
          <p:cNvSpPr txBox="1"/>
          <p:nvPr/>
        </p:nvSpPr>
        <p:spPr>
          <a:xfrm>
            <a:off x="2001974" y="6845852"/>
            <a:ext cx="563417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200" dirty="0" smtClean="0"/>
              <a:t>Resultierende Mitarbeiterbindung bei XY GmbH</a:t>
            </a:r>
            <a:endParaRPr lang="de-DE" sz="2200" dirty="0"/>
          </a:p>
        </p:txBody>
      </p:sp>
    </p:spTree>
    <p:extLst>
      <p:ext uri="{BB962C8B-B14F-4D97-AF65-F5344CB8AC3E}">
        <p14:creationId xmlns:p14="http://schemas.microsoft.com/office/powerpoint/2010/main" val="956675105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</Words>
  <Application>Microsoft Office PowerPoint</Application>
  <PresentationFormat>Benutzerdefiniert</PresentationFormat>
  <Paragraphs>5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Gunther Wolf</dc:creator>
  <cp:lastModifiedBy>Gunther Wolf</cp:lastModifiedBy>
  <cp:revision>40</cp:revision>
  <dcterms:created xsi:type="dcterms:W3CDTF">2014-04-12T19:20:30Z</dcterms:created>
  <dcterms:modified xsi:type="dcterms:W3CDTF">2014-09-06T12:33:53Z</dcterms:modified>
</cp:coreProperties>
</file>